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8" r:id="rId10"/>
    <p:sldId id="257" r:id="rId11"/>
    <p:sldId id="279" r:id="rId12"/>
    <p:sldId id="266" r:id="rId13"/>
    <p:sldId id="276" r:id="rId14"/>
    <p:sldId id="261" r:id="rId15"/>
    <p:sldId id="277" r:id="rId16"/>
    <p:sldId id="258" r:id="rId17"/>
    <p:sldId id="259" r:id="rId18"/>
    <p:sldId id="260" r:id="rId19"/>
    <p:sldId id="267" r:id="rId20"/>
  </p:sldIdLst>
  <p:sldSz cx="21756688" cy="12239625"/>
  <p:notesSz cx="12239625" cy="2175668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150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19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sv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sv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7" Type="http://schemas.openxmlformats.org/officeDocument/2006/relationships/image" Target="../media/image131.svg"/><Relationship Id="rId12" Type="http://schemas.openxmlformats.org/officeDocument/2006/relationships/image" Target="../media/image136.png"/><Relationship Id="rId17" Type="http://schemas.openxmlformats.org/officeDocument/2006/relationships/image" Target="../media/image14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svg"/><Relationship Id="rId5" Type="http://schemas.openxmlformats.org/officeDocument/2006/relationships/image" Target="../media/image129.jpeg"/><Relationship Id="rId15" Type="http://schemas.openxmlformats.org/officeDocument/2006/relationships/image" Target="../media/image139.svg"/><Relationship Id="rId10" Type="http://schemas.openxmlformats.org/officeDocument/2006/relationships/image" Target="../media/image134.png"/><Relationship Id="rId4" Type="http://schemas.openxmlformats.org/officeDocument/2006/relationships/image" Target="../media/image128.svg"/><Relationship Id="rId9" Type="http://schemas.openxmlformats.org/officeDocument/2006/relationships/image" Target="../media/image133.svg"/><Relationship Id="rId14" Type="http://schemas.openxmlformats.org/officeDocument/2006/relationships/image" Target="../media/image1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144.svg"/><Relationship Id="rId9" Type="http://schemas.openxmlformats.org/officeDocument/2006/relationships/image" Target="../media/image1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sv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51.svg"/><Relationship Id="rId9" Type="http://schemas.openxmlformats.org/officeDocument/2006/relationships/image" Target="../media/image1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21" Type="http://schemas.openxmlformats.org/officeDocument/2006/relationships/image" Target="../media/image175.sv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17" Type="http://schemas.openxmlformats.org/officeDocument/2006/relationships/image" Target="../media/image17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sv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svg"/><Relationship Id="rId10" Type="http://schemas.openxmlformats.org/officeDocument/2006/relationships/image" Target="../media/image164.svg"/><Relationship Id="rId19" Type="http://schemas.openxmlformats.org/officeDocument/2006/relationships/image" Target="../media/image173.svg"/><Relationship Id="rId4" Type="http://schemas.openxmlformats.org/officeDocument/2006/relationships/image" Target="../media/image158.sv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76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1.svg"/><Relationship Id="rId4" Type="http://schemas.openxmlformats.org/officeDocument/2006/relationships/image" Target="../media/image177.svg"/><Relationship Id="rId9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svg"/><Relationship Id="rId5" Type="http://schemas.openxmlformats.org/officeDocument/2006/relationships/image" Target="../media/image184.png"/><Relationship Id="rId10" Type="http://schemas.openxmlformats.org/officeDocument/2006/relationships/image" Target="../media/image189.svg"/><Relationship Id="rId4" Type="http://schemas.openxmlformats.org/officeDocument/2006/relationships/image" Target="../media/image183.svg"/><Relationship Id="rId9" Type="http://schemas.openxmlformats.org/officeDocument/2006/relationships/image" Target="../media/image1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svg"/><Relationship Id="rId13" Type="http://schemas.openxmlformats.org/officeDocument/2006/relationships/image" Target="../media/image198.png"/><Relationship Id="rId3" Type="http://schemas.openxmlformats.org/officeDocument/2006/relationships/image" Target="../media/image190.png"/><Relationship Id="rId7" Type="http://schemas.openxmlformats.org/officeDocument/2006/relationships/image" Target="../media/image157.png"/><Relationship Id="rId12" Type="http://schemas.openxmlformats.org/officeDocument/2006/relationships/image" Target="../media/image197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svg"/><Relationship Id="rId11" Type="http://schemas.openxmlformats.org/officeDocument/2006/relationships/image" Target="../media/image196.png"/><Relationship Id="rId5" Type="http://schemas.openxmlformats.org/officeDocument/2006/relationships/image" Target="../media/image192.png"/><Relationship Id="rId10" Type="http://schemas.openxmlformats.org/officeDocument/2006/relationships/image" Target="../media/image195.svg"/><Relationship Id="rId4" Type="http://schemas.openxmlformats.org/officeDocument/2006/relationships/image" Target="../media/image191.svg"/><Relationship Id="rId9" Type="http://schemas.openxmlformats.org/officeDocument/2006/relationships/image" Target="../media/image188.png"/><Relationship Id="rId14" Type="http://schemas.openxmlformats.org/officeDocument/2006/relationships/image" Target="../media/image19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jpeg"/><Relationship Id="rId7" Type="http://schemas.openxmlformats.org/officeDocument/2006/relationships/image" Target="../media/image204.svg"/><Relationship Id="rId12" Type="http://schemas.openxmlformats.org/officeDocument/2006/relationships/image" Target="../media/image20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11" Type="http://schemas.openxmlformats.org/officeDocument/2006/relationships/image" Target="../media/image208.png"/><Relationship Id="rId5" Type="http://schemas.openxmlformats.org/officeDocument/2006/relationships/image" Target="../media/image202.svg"/><Relationship Id="rId10" Type="http://schemas.openxmlformats.org/officeDocument/2006/relationships/image" Target="../media/image207.sv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svg"/><Relationship Id="rId12" Type="http://schemas.openxmlformats.org/officeDocument/2006/relationships/image" Target="../media/image7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svg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jpeg"/><Relationship Id="rId7" Type="http://schemas.openxmlformats.org/officeDocument/2006/relationships/image" Target="../media/image85.sv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svg"/><Relationship Id="rId10" Type="http://schemas.openxmlformats.org/officeDocument/2006/relationships/image" Target="../media/image88.sv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3.pn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sv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svg"/><Relationship Id="rId4" Type="http://schemas.openxmlformats.org/officeDocument/2006/relationships/image" Target="../media/image94.jpeg"/><Relationship Id="rId9" Type="http://schemas.openxmlformats.org/officeDocument/2006/relationships/image" Target="../media/image99.png"/><Relationship Id="rId14" Type="http://schemas.openxmlformats.org/officeDocument/2006/relationships/image" Target="../media/image10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61702" y="744"/>
            <a:ext cx="15694985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4768518"/>
            <a:ext cx="21756687" cy="7470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963201" y="1798220"/>
            <a:ext cx="2484781" cy="100006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408791" y="8482769"/>
            <a:ext cx="3665063" cy="79675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046064" y="9818128"/>
            <a:ext cx="12161648" cy="3187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8417660" y="9969726"/>
            <a:ext cx="1164639" cy="1164639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3039323" y="2377597"/>
            <a:ext cx="1440531" cy="420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6"/>
              </a:lnSpc>
            </a:pPr>
            <a:r>
              <a:rPr lang="en-US" sz="1436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436" dirty="0"/>
          </a:p>
        </p:txBody>
      </p:sp>
      <p:sp>
        <p:nvSpPr>
          <p:cNvPr id="10" name="Text 1"/>
          <p:cNvSpPr/>
          <p:nvPr/>
        </p:nvSpPr>
        <p:spPr>
          <a:xfrm>
            <a:off x="1963202" y="10261123"/>
            <a:ext cx="13665919" cy="784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9"/>
              </a:lnSpc>
            </a:pPr>
            <a:r>
              <a:rPr lang="en-US" sz="1807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7" dirty="0"/>
          </a:p>
        </p:txBody>
      </p:sp>
      <p:sp>
        <p:nvSpPr>
          <p:cNvPr id="11" name="Text 2"/>
          <p:cNvSpPr/>
          <p:nvPr/>
        </p:nvSpPr>
        <p:spPr>
          <a:xfrm>
            <a:off x="1963202" y="7431054"/>
            <a:ext cx="8241620" cy="1848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278"/>
              </a:lnSpc>
            </a:pPr>
            <a:r>
              <a:rPr lang="en-US" sz="7880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7880" dirty="0"/>
          </a:p>
        </p:txBody>
      </p:sp>
      <p:sp>
        <p:nvSpPr>
          <p:cNvPr id="12" name="Text 3"/>
          <p:cNvSpPr/>
          <p:nvPr/>
        </p:nvSpPr>
        <p:spPr>
          <a:xfrm>
            <a:off x="10970135" y="8709115"/>
            <a:ext cx="1924957" cy="344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10"/>
              </a:lnSpc>
            </a:pPr>
            <a:r>
              <a:rPr lang="en-US" sz="223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дэлгэрэнгүй</a:t>
            </a:r>
            <a:endParaRPr lang="en-US" sz="223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42809" y="11181420"/>
            <a:ext cx="19868583" cy="105820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21757209" cy="12239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21745575" cy="122396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5575554" cy="122396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81225" y="1390650"/>
            <a:ext cx="3560490" cy="143936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829850" y="10523334"/>
            <a:ext cx="3826902" cy="83193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238375" y="10413236"/>
            <a:ext cx="12763500" cy="33278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3722415" y="2220412"/>
            <a:ext cx="2066925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57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2057" dirty="0"/>
          </a:p>
        </p:txBody>
      </p:sp>
      <p:sp>
        <p:nvSpPr>
          <p:cNvPr id="10" name="Text 1"/>
          <p:cNvSpPr/>
          <p:nvPr/>
        </p:nvSpPr>
        <p:spPr>
          <a:xfrm>
            <a:off x="2181225" y="10647183"/>
            <a:ext cx="14277975" cy="81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887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87" dirty="0"/>
          </a:p>
        </p:txBody>
      </p:sp>
      <p:sp>
        <p:nvSpPr>
          <p:cNvPr id="11" name="Text 2"/>
          <p:cNvSpPr/>
          <p:nvPr/>
        </p:nvSpPr>
        <p:spPr>
          <a:xfrm>
            <a:off x="2162175" y="8220075"/>
            <a:ext cx="8601075" cy="1933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99"/>
              </a:lnSpc>
              <a:buNone/>
            </a:pPr>
            <a:r>
              <a:rPr lang="en-US" sz="8228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8228" dirty="0"/>
          </a:p>
        </p:txBody>
      </p:sp>
      <p:sp>
        <p:nvSpPr>
          <p:cNvPr id="12" name="Text 3"/>
          <p:cNvSpPr/>
          <p:nvPr/>
        </p:nvSpPr>
        <p:spPr>
          <a:xfrm>
            <a:off x="17415982" y="10759668"/>
            <a:ext cx="20193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29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дэлгэрэнгүй</a:t>
            </a:r>
            <a:endParaRPr lang="en-US" sz="2329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63201" y="1798220"/>
            <a:ext cx="4261168" cy="171992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7416682" y="1915786"/>
            <a:ext cx="4340006" cy="1032309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408791" y="7904542"/>
            <a:ext cx="3665067" cy="796754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2046064" y="9239900"/>
            <a:ext cx="12161648" cy="3187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3810741" y="2792923"/>
            <a:ext cx="2470291" cy="725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5"/>
              </a:lnSpc>
            </a:pPr>
            <a:r>
              <a:rPr lang="en-US" sz="2466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2466" dirty="0"/>
          </a:p>
        </p:txBody>
      </p:sp>
      <p:sp>
        <p:nvSpPr>
          <p:cNvPr id="9" name="Text 1"/>
          <p:cNvSpPr/>
          <p:nvPr/>
        </p:nvSpPr>
        <p:spPr>
          <a:xfrm>
            <a:off x="1963201" y="9682895"/>
            <a:ext cx="13680793" cy="784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20"/>
              </a:lnSpc>
            </a:pPr>
            <a:r>
              <a:rPr lang="en-US" sz="1807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7" dirty="0"/>
          </a:p>
        </p:txBody>
      </p:sp>
      <p:sp>
        <p:nvSpPr>
          <p:cNvPr id="10" name="Text 2"/>
          <p:cNvSpPr/>
          <p:nvPr/>
        </p:nvSpPr>
        <p:spPr>
          <a:xfrm>
            <a:off x="1963202" y="6852825"/>
            <a:ext cx="8238079" cy="1858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277"/>
              </a:lnSpc>
            </a:pPr>
            <a:r>
              <a:rPr lang="en-US" sz="7881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7881" dirty="0"/>
          </a:p>
        </p:txBody>
      </p:sp>
      <p:sp>
        <p:nvSpPr>
          <p:cNvPr id="11" name="Text 3"/>
          <p:cNvSpPr/>
          <p:nvPr/>
        </p:nvSpPr>
        <p:spPr>
          <a:xfrm>
            <a:off x="10970137" y="8130885"/>
            <a:ext cx="1937705" cy="3399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766"/>
              </a:lnSpc>
            </a:pPr>
            <a:r>
              <a:rPr lang="en-US" sz="2231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дэлгэрэнгүй</a:t>
            </a:r>
            <a:endParaRPr lang="en-US" sz="223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2844" y="11180791"/>
            <a:ext cx="17881294" cy="30878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09790" y="10087468"/>
            <a:ext cx="3200081" cy="129069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691286" y="10085875"/>
            <a:ext cx="17065402" cy="129180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" y="10084458"/>
            <a:ext cx="752843" cy="129392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2997355" y="8490951"/>
            <a:ext cx="924235" cy="92423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3475407" y="8490951"/>
            <a:ext cx="924235" cy="924235"/>
          </a:xfrm>
          <a:prstGeom prst="rect">
            <a:avLst/>
          </a:prstGeom>
        </p:spPr>
      </p:pic>
      <p:sp>
        <p:nvSpPr>
          <p:cNvPr id="12" name="Text 1"/>
          <p:cNvSpPr/>
          <p:nvPr/>
        </p:nvSpPr>
        <p:spPr>
          <a:xfrm>
            <a:off x="2496816" y="10834248"/>
            <a:ext cx="1858384" cy="543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41"/>
              </a:lnSpc>
            </a:pPr>
            <a:r>
              <a:rPr lang="en-US" sz="1851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851" dirty="0"/>
          </a:p>
        </p:txBody>
      </p:sp>
      <p:sp>
        <p:nvSpPr>
          <p:cNvPr id="13" name="Text 2"/>
          <p:cNvSpPr/>
          <p:nvPr/>
        </p:nvSpPr>
        <p:spPr>
          <a:xfrm>
            <a:off x="4691994" y="7566716"/>
            <a:ext cx="8238079" cy="1858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277"/>
              </a:lnSpc>
            </a:pPr>
            <a:r>
              <a:rPr lang="en-US" sz="7881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7881" dirty="0"/>
          </a:p>
        </p:txBody>
      </p:sp>
      <p:sp>
        <p:nvSpPr>
          <p:cNvPr id="14" name="Text 3"/>
          <p:cNvSpPr/>
          <p:nvPr/>
        </p:nvSpPr>
        <p:spPr>
          <a:xfrm>
            <a:off x="4997239" y="9937857"/>
            <a:ext cx="14018314" cy="152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972"/>
              </a:lnSpc>
            </a:pPr>
            <a:r>
              <a:rPr lang="mn-MN" sz="6424" dirty="0">
                <a:solidFill>
                  <a:srgbClr val="FFFFFF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Таны эрүүл мэнд-Таны гарт</a:t>
            </a:r>
            <a:endParaRPr lang="en-US" sz="6424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57C991B-0FCD-48C6-87D9-7E1DE99DE60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941257" y="1354232"/>
            <a:ext cx="4838095" cy="99809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79068" y="1944935"/>
            <a:ext cx="4965061" cy="952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8267968" y="874082"/>
            <a:ext cx="2388034" cy="9563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7529438"/>
            <a:ext cx="21756688" cy="470775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9055388" y="11102437"/>
            <a:ext cx="1819376" cy="601852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18612167" y="11652572"/>
            <a:ext cx="2377450" cy="331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1"/>
              </a:lnSpc>
            </a:pPr>
            <a:r>
              <a:rPr lang="en-US" sz="1561" dirty="0">
                <a:solidFill>
                  <a:srgbClr val="10266D"/>
                </a:solidFill>
                <a:latin typeface="Mulish Medium" pitchFamily="34" charset="0"/>
                <a:ea typeface="Mulish Medium" pitchFamily="34" charset="-122"/>
                <a:cs typeface="Mulish Medium" pitchFamily="34" charset="-120"/>
              </a:rPr>
              <a:t>ЭРҮҮЛ МЭНДИЙН ЯАМ </a:t>
            </a:r>
            <a:endParaRPr lang="en-US" sz="1561" dirty="0"/>
          </a:p>
        </p:txBody>
      </p:sp>
      <p:sp>
        <p:nvSpPr>
          <p:cNvPr id="7" name="Text 1"/>
          <p:cNvSpPr/>
          <p:nvPr/>
        </p:nvSpPr>
        <p:spPr>
          <a:xfrm>
            <a:off x="1937710" y="4098686"/>
            <a:ext cx="16358853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3602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ДЭД ГАРЧИГ</a:t>
            </a:r>
            <a:endParaRPr lang="en-US" sz="3602" dirty="0"/>
          </a:p>
        </p:txBody>
      </p:sp>
      <p:sp>
        <p:nvSpPr>
          <p:cNvPr id="8" name="Text 2"/>
          <p:cNvSpPr/>
          <p:nvPr/>
        </p:nvSpPr>
        <p:spPr>
          <a:xfrm>
            <a:off x="1934564" y="1313247"/>
            <a:ext cx="8608416" cy="53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76"/>
              </a:lnSpc>
            </a:pPr>
            <a:r>
              <a:rPr lang="en-US" sz="3376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376" dirty="0"/>
          </a:p>
        </p:txBody>
      </p:sp>
      <p:sp>
        <p:nvSpPr>
          <p:cNvPr id="9" name="Text 3"/>
          <p:cNvSpPr/>
          <p:nvPr/>
        </p:nvSpPr>
        <p:spPr>
          <a:xfrm>
            <a:off x="19302761" y="1430165"/>
            <a:ext cx="1391361" cy="400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76"/>
              </a:lnSpc>
            </a:pPr>
            <a:r>
              <a:rPr lang="en-US" sz="1384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384" dirty="0"/>
          </a:p>
        </p:txBody>
      </p:sp>
      <p:sp>
        <p:nvSpPr>
          <p:cNvPr id="10" name="Text 4"/>
          <p:cNvSpPr/>
          <p:nvPr/>
        </p:nvSpPr>
        <p:spPr>
          <a:xfrm>
            <a:off x="1982213" y="5537696"/>
            <a:ext cx="14371040" cy="1172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77"/>
              </a:lnSpc>
            </a:pPr>
            <a:r>
              <a:rPr lang="en-US" sz="2701" dirty="0">
                <a:solidFill>
                  <a:srgbClr val="122976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270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843"/>
            <a:ext cx="21737628" cy="1222741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11973521"/>
            <a:ext cx="21735506" cy="254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10295" y="873319"/>
            <a:ext cx="2387124" cy="95584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8836200" y="1343852"/>
            <a:ext cx="1819374" cy="601852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025013" y="4624331"/>
            <a:ext cx="4976872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2"/>
              </a:lnSpc>
            </a:pPr>
            <a:r>
              <a:rPr lang="en-US" sz="2701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ДЭД ГАРЧИГ</a:t>
            </a:r>
            <a:endParaRPr lang="en-US" sz="2701" dirty="0"/>
          </a:p>
        </p:txBody>
      </p:sp>
      <p:sp>
        <p:nvSpPr>
          <p:cNvPr id="7" name="Text 1"/>
          <p:cNvSpPr/>
          <p:nvPr/>
        </p:nvSpPr>
        <p:spPr>
          <a:xfrm>
            <a:off x="3025014" y="5636917"/>
            <a:ext cx="16691650" cy="1372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11"/>
              </a:lnSpc>
            </a:pPr>
            <a:r>
              <a:rPr lang="en-US" sz="2407" kern="0" spc="-75" dirty="0">
                <a:solidFill>
                  <a:srgbClr val="10266D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зорилго: 
</a:t>
            </a:r>
            <a:endParaRPr lang="en-US" sz="2407" dirty="0"/>
          </a:p>
        </p:txBody>
      </p:sp>
      <p:sp>
        <p:nvSpPr>
          <p:cNvPr id="8" name="Text 2"/>
          <p:cNvSpPr/>
          <p:nvPr/>
        </p:nvSpPr>
        <p:spPr>
          <a:xfrm>
            <a:off x="2244176" y="1428913"/>
            <a:ext cx="1391361" cy="400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76"/>
              </a:lnSpc>
            </a:pPr>
            <a:r>
              <a:rPr lang="en-US" sz="1383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383" dirty="0"/>
          </a:p>
        </p:txBody>
      </p:sp>
      <p:sp>
        <p:nvSpPr>
          <p:cNvPr id="9" name="Text 3"/>
          <p:cNvSpPr/>
          <p:nvPr/>
        </p:nvSpPr>
        <p:spPr>
          <a:xfrm>
            <a:off x="3025014" y="6891504"/>
            <a:ext cx="16487860" cy="2287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611"/>
              </a:lnSpc>
            </a:pPr>
            <a:r>
              <a:rPr lang="en-US" sz="2407" kern="0" spc="-75" dirty="0">
                <a:solidFill>
                  <a:srgbClr val="10266D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Монгол Улсын Засгийн газар болон Эрүүл мэндийн сайд (цаашид “сайд” гэх)-ын эрхлэх асуудлын хүрээнд хууль тогтоомж, бодлого, шийдвэрийн төслийг боловсруулах, салбарын стратеги, бодлогыг оновчтой тодорхойлох, бодлогын удирдамж, төрийн захиргааны удирдлагаар хангах, бодлогын хэрэгжилтэд хяналт-шинжилгээ, дотоод аудит хийх, үр дүнд үнэлгээ өгөх, дүгнэлт, зөвлөмж гаргах үйл ажиллагааны стратеги, зохион байгуулалтын бүтцийн нэгж, түүний үндсэн чиг үүргийг тодорхойлоход оршино.</a:t>
            </a:r>
            <a:endParaRPr lang="en-US" sz="2407" dirty="0"/>
          </a:p>
        </p:txBody>
      </p:sp>
      <p:sp>
        <p:nvSpPr>
          <p:cNvPr id="10" name="Text 4"/>
          <p:cNvSpPr/>
          <p:nvPr/>
        </p:nvSpPr>
        <p:spPr>
          <a:xfrm>
            <a:off x="3040029" y="3498304"/>
            <a:ext cx="10774825" cy="667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231"/>
              </a:lnSpc>
            </a:pPr>
            <a:r>
              <a:rPr lang="en-US" sz="3602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602" dirty="0"/>
          </a:p>
        </p:txBody>
      </p:sp>
      <p:sp>
        <p:nvSpPr>
          <p:cNvPr id="11" name="Text 5"/>
          <p:cNvSpPr/>
          <p:nvPr/>
        </p:nvSpPr>
        <p:spPr>
          <a:xfrm>
            <a:off x="19532020" y="11464045"/>
            <a:ext cx="1305592" cy="285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1"/>
              </a:lnSpc>
            </a:pPr>
            <a:r>
              <a:rPr lang="en-US" sz="1805" i="1" dirty="0">
                <a:solidFill>
                  <a:srgbClr val="122B79"/>
                </a:solidFill>
                <a:latin typeface="Mulish Italic" pitchFamily="34" charset="0"/>
                <a:ea typeface="Mulish Italic" pitchFamily="34" charset="-122"/>
                <a:cs typeface="Mulish Italic" pitchFamily="34" charset="-120"/>
              </a:rPr>
              <a:t>moh.gov.mn</a:t>
            </a:r>
            <a:endParaRPr lang="en-US" sz="180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1335024"/>
            <a:ext cx="506816" cy="857688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419951" y="3469715"/>
            <a:ext cx="733800" cy="7338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452358" y="3469715"/>
            <a:ext cx="733800" cy="7338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792899" y="1084316"/>
            <a:ext cx="1865143" cy="75786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81832" y="7281661"/>
            <a:ext cx="11006997" cy="3182976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396450" y="6481153"/>
            <a:ext cx="1677257" cy="155336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9396450" y="6481153"/>
            <a:ext cx="1677257" cy="155336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9758585" y="6852817"/>
            <a:ext cx="743330" cy="74333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586724" y="3617428"/>
            <a:ext cx="383642" cy="418844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614365" y="3641252"/>
            <a:ext cx="400722" cy="40025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3865958" y="4889665"/>
            <a:ext cx="6785266" cy="7349316"/>
          </a:xfrm>
          <a:prstGeom prst="rect">
            <a:avLst/>
          </a:prstGeom>
        </p:spPr>
      </p:pic>
      <p:sp>
        <p:nvSpPr>
          <p:cNvPr id="13" name="Text 0"/>
          <p:cNvSpPr/>
          <p:nvPr/>
        </p:nvSpPr>
        <p:spPr>
          <a:xfrm>
            <a:off x="2487296" y="3355356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14" name="Text 1"/>
          <p:cNvSpPr/>
          <p:nvPr/>
        </p:nvSpPr>
        <p:spPr>
          <a:xfrm>
            <a:off x="8557822" y="3355356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15" name="Text 2"/>
          <p:cNvSpPr/>
          <p:nvPr/>
        </p:nvSpPr>
        <p:spPr>
          <a:xfrm>
            <a:off x="1400891" y="4889665"/>
            <a:ext cx="4955531" cy="1067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01"/>
              </a:lnSpc>
            </a:pPr>
            <a:r>
              <a:rPr lang="en-US" sz="1801" kern="0" spc="-75" dirty="0">
                <a:solidFill>
                  <a:srgbClr val="10266D"/>
                </a:solidFill>
                <a:latin typeface="Mulish" pitchFamily="2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>
              <a:latin typeface="Mulish" pitchFamily="2" charset="0"/>
            </a:endParaRPr>
          </a:p>
        </p:txBody>
      </p:sp>
      <p:sp>
        <p:nvSpPr>
          <p:cNvPr id="16" name="Text 3"/>
          <p:cNvSpPr/>
          <p:nvPr/>
        </p:nvSpPr>
        <p:spPr>
          <a:xfrm>
            <a:off x="7433297" y="4889665"/>
            <a:ext cx="4955531" cy="1067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01"/>
              </a:lnSpc>
            </a:pPr>
            <a:r>
              <a:rPr lang="en-US" sz="1801" kern="0" spc="-75" dirty="0">
                <a:solidFill>
                  <a:srgbClr val="10266D"/>
                </a:solidFill>
                <a:latin typeface="Mulish" pitchFamily="2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>
              <a:latin typeface="Mulish" pitchFamily="2" charset="0"/>
            </a:endParaRPr>
          </a:p>
        </p:txBody>
      </p:sp>
      <p:sp>
        <p:nvSpPr>
          <p:cNvPr id="17" name="Text 4"/>
          <p:cNvSpPr/>
          <p:nvPr/>
        </p:nvSpPr>
        <p:spPr>
          <a:xfrm>
            <a:off x="19600230" y="1518163"/>
            <a:ext cx="1086405" cy="324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6"/>
              </a:lnSpc>
            </a:pPr>
            <a:r>
              <a:rPr lang="en-US" sz="1080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080" dirty="0"/>
          </a:p>
        </p:txBody>
      </p:sp>
      <p:sp>
        <p:nvSpPr>
          <p:cNvPr id="18" name="Text 5"/>
          <p:cNvSpPr/>
          <p:nvPr/>
        </p:nvSpPr>
        <p:spPr>
          <a:xfrm>
            <a:off x="1896444" y="7462729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19" name="Text 6"/>
          <p:cNvSpPr/>
          <p:nvPr/>
        </p:nvSpPr>
        <p:spPr>
          <a:xfrm>
            <a:off x="1896444" y="8644433"/>
            <a:ext cx="9796704" cy="1172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1"/>
              </a:lnSpc>
            </a:pPr>
            <a:r>
              <a:rPr lang="en-US" sz="1801" dirty="0">
                <a:solidFill>
                  <a:srgbClr val="FFFFFF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1" dirty="0"/>
          </a:p>
        </p:txBody>
      </p:sp>
      <p:sp>
        <p:nvSpPr>
          <p:cNvPr id="20" name="Text 7"/>
          <p:cNvSpPr/>
          <p:nvPr/>
        </p:nvSpPr>
        <p:spPr>
          <a:xfrm>
            <a:off x="1372302" y="1430323"/>
            <a:ext cx="2513665" cy="25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3"/>
              </a:lnSpc>
            </a:pPr>
            <a:r>
              <a:rPr lang="en-US" sz="1627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1627" dirty="0"/>
          </a:p>
        </p:txBody>
      </p:sp>
      <p:sp>
        <p:nvSpPr>
          <p:cNvPr id="21" name="Text 8"/>
          <p:cNvSpPr/>
          <p:nvPr/>
        </p:nvSpPr>
        <p:spPr>
          <a:xfrm>
            <a:off x="1372302" y="1688900"/>
            <a:ext cx="4610989" cy="48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55"/>
              </a:lnSpc>
            </a:pPr>
            <a:r>
              <a:rPr lang="en-US" sz="3035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03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655029" y="2774034"/>
            <a:ext cx="9005725" cy="778590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81832" y="7234012"/>
            <a:ext cx="5603562" cy="31067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52357" y="7234012"/>
            <a:ext cx="5603562" cy="31067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1335024"/>
            <a:ext cx="506816" cy="8576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792899" y="1084307"/>
            <a:ext cx="1865143" cy="75786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381831" y="3145699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8" name="Text 1"/>
          <p:cNvSpPr/>
          <p:nvPr/>
        </p:nvSpPr>
        <p:spPr>
          <a:xfrm>
            <a:off x="1381832" y="4155865"/>
            <a:ext cx="8672179" cy="1172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1"/>
              </a:lnSpc>
            </a:pPr>
            <a:r>
              <a:rPr lang="en-US" sz="1801" dirty="0">
                <a:solidFill>
                  <a:srgbClr val="122976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1" dirty="0"/>
          </a:p>
        </p:txBody>
      </p:sp>
      <p:sp>
        <p:nvSpPr>
          <p:cNvPr id="9" name="Text 2"/>
          <p:cNvSpPr/>
          <p:nvPr/>
        </p:nvSpPr>
        <p:spPr>
          <a:xfrm>
            <a:off x="1839265" y="7929693"/>
            <a:ext cx="4202672" cy="1334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FFFFFF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0" name="Text 3"/>
          <p:cNvSpPr/>
          <p:nvPr/>
        </p:nvSpPr>
        <p:spPr>
          <a:xfrm>
            <a:off x="7909791" y="7929693"/>
            <a:ext cx="4202672" cy="1334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22976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1" name="Text 4"/>
          <p:cNvSpPr/>
          <p:nvPr/>
        </p:nvSpPr>
        <p:spPr>
          <a:xfrm>
            <a:off x="1372302" y="1430323"/>
            <a:ext cx="2513665" cy="25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3"/>
              </a:lnSpc>
            </a:pPr>
            <a:r>
              <a:rPr lang="en-US" sz="1627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1627" dirty="0"/>
          </a:p>
        </p:txBody>
      </p:sp>
      <p:sp>
        <p:nvSpPr>
          <p:cNvPr id="12" name="Text 5"/>
          <p:cNvSpPr/>
          <p:nvPr/>
        </p:nvSpPr>
        <p:spPr>
          <a:xfrm>
            <a:off x="1372302" y="1688895"/>
            <a:ext cx="4610989" cy="48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55"/>
              </a:lnSpc>
            </a:pPr>
            <a:r>
              <a:rPr lang="en-US" sz="3035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035" dirty="0"/>
          </a:p>
        </p:txBody>
      </p:sp>
      <p:sp>
        <p:nvSpPr>
          <p:cNvPr id="13" name="Text 6"/>
          <p:cNvSpPr/>
          <p:nvPr/>
        </p:nvSpPr>
        <p:spPr>
          <a:xfrm>
            <a:off x="19600228" y="1518153"/>
            <a:ext cx="1086405" cy="324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6"/>
              </a:lnSpc>
            </a:pPr>
            <a:r>
              <a:rPr lang="en-US" sz="1080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08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843"/>
            <a:ext cx="7719193" cy="9234442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660754" y="8491955"/>
            <a:ext cx="1095935" cy="374702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95936" y="2955102"/>
            <a:ext cx="8557821" cy="316391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182977" y="7357900"/>
            <a:ext cx="8557821" cy="316391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788144" y="1084307"/>
            <a:ext cx="1865143" cy="757861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873580" y="2678735"/>
            <a:ext cx="4155022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401" b="1" dirty="0">
                <a:solidFill>
                  <a:srgbClr val="32CF94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2401" dirty="0"/>
          </a:p>
        </p:txBody>
      </p:sp>
      <p:sp>
        <p:nvSpPr>
          <p:cNvPr id="8" name="Text 1"/>
          <p:cNvSpPr/>
          <p:nvPr/>
        </p:nvSpPr>
        <p:spPr>
          <a:xfrm>
            <a:off x="10873580" y="3098050"/>
            <a:ext cx="7900260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3602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602" dirty="0"/>
          </a:p>
        </p:txBody>
      </p:sp>
      <p:sp>
        <p:nvSpPr>
          <p:cNvPr id="9" name="Text 2"/>
          <p:cNvSpPr/>
          <p:nvPr/>
        </p:nvSpPr>
        <p:spPr>
          <a:xfrm>
            <a:off x="10873580" y="4422702"/>
            <a:ext cx="8672179" cy="1172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1"/>
              </a:lnSpc>
            </a:pPr>
            <a:r>
              <a:rPr lang="en-US" sz="1801" dirty="0">
                <a:solidFill>
                  <a:srgbClr val="122976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1" dirty="0"/>
          </a:p>
        </p:txBody>
      </p:sp>
      <p:sp>
        <p:nvSpPr>
          <p:cNvPr id="10" name="Text 3"/>
          <p:cNvSpPr/>
          <p:nvPr/>
        </p:nvSpPr>
        <p:spPr>
          <a:xfrm>
            <a:off x="13942197" y="6119018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11" name="Text 4"/>
          <p:cNvSpPr/>
          <p:nvPr/>
        </p:nvSpPr>
        <p:spPr>
          <a:xfrm>
            <a:off x="12855792" y="7281661"/>
            <a:ext cx="6670907" cy="800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0266D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2" name="Text 5"/>
          <p:cNvSpPr/>
          <p:nvPr/>
        </p:nvSpPr>
        <p:spPr>
          <a:xfrm>
            <a:off x="13980316" y="8396656"/>
            <a:ext cx="3049558" cy="101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948"/>
              </a:lnSpc>
            </a:pPr>
            <a:r>
              <a:rPr lang="en-US" sz="2701" b="1" dirty="0">
                <a:solidFill>
                  <a:srgbClr val="122B79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ЭНГИЙН ТЕКСТ</a:t>
            </a:r>
            <a:endParaRPr lang="en-US" sz="2701" dirty="0"/>
          </a:p>
        </p:txBody>
      </p:sp>
      <p:sp>
        <p:nvSpPr>
          <p:cNvPr id="13" name="Text 6"/>
          <p:cNvSpPr/>
          <p:nvPr/>
        </p:nvSpPr>
        <p:spPr>
          <a:xfrm>
            <a:off x="12855793" y="9721307"/>
            <a:ext cx="6737616" cy="800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0266D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4" name="Text 7"/>
          <p:cNvSpPr/>
          <p:nvPr/>
        </p:nvSpPr>
        <p:spPr>
          <a:xfrm>
            <a:off x="19595472" y="1518153"/>
            <a:ext cx="1086405" cy="324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6"/>
              </a:lnSpc>
            </a:pPr>
            <a:r>
              <a:rPr lang="en-US" sz="1080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08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81832" y="4984964"/>
            <a:ext cx="10921228" cy="586086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170278" y="3441126"/>
            <a:ext cx="7480946" cy="191550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170278" y="6185727"/>
            <a:ext cx="7480946" cy="191550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170278" y="8930329"/>
            <a:ext cx="7480946" cy="191550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1335024"/>
            <a:ext cx="506816" cy="85768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8792899" y="1084307"/>
            <a:ext cx="1865143" cy="7578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3A0AE5-9975-4665-BE8E-BD9CA3046A86}"/>
              </a:ext>
            </a:extLst>
          </p:cNvPr>
          <p:cNvGrpSpPr/>
          <p:nvPr/>
        </p:nvGrpSpPr>
        <p:grpSpPr>
          <a:xfrm>
            <a:off x="13646771" y="8563430"/>
            <a:ext cx="733800" cy="733800"/>
            <a:chOff x="13639800" y="8558213"/>
            <a:chExt cx="733425" cy="733425"/>
          </a:xfrm>
        </p:grpSpPr>
        <p:pic>
          <p:nvPicPr>
            <p:cNvPr id="8" name="Image 6" descr="preencoded.png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3639800" y="8558213"/>
              <a:ext cx="733425" cy="733425"/>
            </a:xfrm>
            <a:prstGeom prst="rect">
              <a:avLst/>
            </a:prstGeom>
          </p:spPr>
        </p:pic>
        <p:pic>
          <p:nvPicPr>
            <p:cNvPr id="9" name="Image 7" descr="preencoded.png"/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3801725" y="8729663"/>
              <a:ext cx="400520" cy="400050"/>
            </a:xfrm>
            <a:prstGeom prst="rect">
              <a:avLst/>
            </a:prstGeom>
          </p:spPr>
        </p:pic>
      </p:grpSp>
      <p:sp>
        <p:nvSpPr>
          <p:cNvPr id="10" name="Text 0"/>
          <p:cNvSpPr/>
          <p:nvPr/>
        </p:nvSpPr>
        <p:spPr>
          <a:xfrm>
            <a:off x="1381831" y="3374416"/>
            <a:ext cx="10940288" cy="1172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1"/>
              </a:lnSpc>
            </a:pPr>
            <a:r>
              <a:rPr lang="en-US" sz="1801" dirty="0">
                <a:solidFill>
                  <a:srgbClr val="122976"/>
                </a:solidFill>
                <a:latin typeface="Mulish Regular" pitchFamily="34" charset="0"/>
                <a:ea typeface="Mulish Regular" pitchFamily="34" charset="-122"/>
                <a:cs typeface="Mulish Regular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801" dirty="0"/>
          </a:p>
        </p:txBody>
      </p:sp>
      <p:sp>
        <p:nvSpPr>
          <p:cNvPr id="11" name="Text 1"/>
          <p:cNvSpPr/>
          <p:nvPr/>
        </p:nvSpPr>
        <p:spPr>
          <a:xfrm>
            <a:off x="13627712" y="4070096"/>
            <a:ext cx="6432661" cy="800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22976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2" name="Text 2"/>
          <p:cNvSpPr/>
          <p:nvPr/>
        </p:nvSpPr>
        <p:spPr>
          <a:xfrm>
            <a:off x="13627712" y="6814698"/>
            <a:ext cx="6432661" cy="800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22976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3" name="Text 3"/>
          <p:cNvSpPr/>
          <p:nvPr/>
        </p:nvSpPr>
        <p:spPr>
          <a:xfrm>
            <a:off x="13627712" y="9559300"/>
            <a:ext cx="6432661" cy="800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1"/>
              </a:lnSpc>
            </a:pPr>
            <a:r>
              <a:rPr lang="en-US" sz="1801" kern="0" spc="-75" dirty="0">
                <a:solidFill>
                  <a:srgbClr val="122976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Эрүүл мэндийн яам (цаашид “яам” гэх)-ны үйл ажиллагааны стратеги, зохион байгуулалтын бүтцийн өөрчлөлтийн хөтөлбөр (цаашид “хөтөлбөр” гэх)-ийн зорилго нь </a:t>
            </a:r>
            <a:endParaRPr lang="en-US" sz="1801" dirty="0"/>
          </a:p>
        </p:txBody>
      </p:sp>
      <p:sp>
        <p:nvSpPr>
          <p:cNvPr id="14" name="Text 4"/>
          <p:cNvSpPr/>
          <p:nvPr/>
        </p:nvSpPr>
        <p:spPr>
          <a:xfrm>
            <a:off x="1372302" y="1430323"/>
            <a:ext cx="2513665" cy="2573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13"/>
              </a:lnSpc>
            </a:pPr>
            <a:r>
              <a:rPr lang="en-US" sz="1627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1627" dirty="0"/>
          </a:p>
        </p:txBody>
      </p:sp>
      <p:sp>
        <p:nvSpPr>
          <p:cNvPr id="15" name="Text 5"/>
          <p:cNvSpPr/>
          <p:nvPr/>
        </p:nvSpPr>
        <p:spPr>
          <a:xfrm>
            <a:off x="1372302" y="1688895"/>
            <a:ext cx="4610989" cy="486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55"/>
              </a:lnSpc>
            </a:pPr>
            <a:r>
              <a:rPr lang="en-US" sz="3035" b="1" dirty="0">
                <a:solidFill>
                  <a:srgbClr val="122976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3035" dirty="0"/>
          </a:p>
        </p:txBody>
      </p:sp>
      <p:sp>
        <p:nvSpPr>
          <p:cNvPr id="16" name="Text 6"/>
          <p:cNvSpPr/>
          <p:nvPr/>
        </p:nvSpPr>
        <p:spPr>
          <a:xfrm>
            <a:off x="19600228" y="1518153"/>
            <a:ext cx="1086405" cy="324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76"/>
              </a:lnSpc>
            </a:pPr>
            <a:r>
              <a:rPr lang="en-US" sz="1080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08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09B94C-7442-43C7-A3A4-7516656C0F25}"/>
              </a:ext>
            </a:extLst>
          </p:cNvPr>
          <p:cNvGrpSpPr/>
          <p:nvPr/>
        </p:nvGrpSpPr>
        <p:grpSpPr>
          <a:xfrm>
            <a:off x="13646771" y="5818827"/>
            <a:ext cx="733800" cy="733800"/>
            <a:chOff x="13639800" y="8558213"/>
            <a:chExt cx="733425" cy="733425"/>
          </a:xfrm>
        </p:grpSpPr>
        <p:pic>
          <p:nvPicPr>
            <p:cNvPr id="19" name="Image 6" descr="preencoded.png">
              <a:extLst>
                <a:ext uri="{FF2B5EF4-FFF2-40B4-BE49-F238E27FC236}">
                  <a16:creationId xmlns:a16="http://schemas.microsoft.com/office/drawing/2014/main" id="{1240C2DB-32AD-4BC0-B92B-DEB67B034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3639800" y="8558213"/>
              <a:ext cx="733425" cy="733425"/>
            </a:xfrm>
            <a:prstGeom prst="rect">
              <a:avLst/>
            </a:prstGeom>
          </p:spPr>
        </p:pic>
        <p:pic>
          <p:nvPicPr>
            <p:cNvPr id="20" name="Image 7" descr="preencoded.png">
              <a:extLst>
                <a:ext uri="{FF2B5EF4-FFF2-40B4-BE49-F238E27FC236}">
                  <a16:creationId xmlns:a16="http://schemas.microsoft.com/office/drawing/2014/main" id="{641B06AF-8B2A-49FF-99B6-26FB009E3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3801725" y="8729663"/>
              <a:ext cx="400520" cy="4000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AE8FF2-4CB7-499C-AB38-E301B6D6C517}"/>
              </a:ext>
            </a:extLst>
          </p:cNvPr>
          <p:cNvGrpSpPr/>
          <p:nvPr/>
        </p:nvGrpSpPr>
        <p:grpSpPr>
          <a:xfrm>
            <a:off x="13646771" y="3074225"/>
            <a:ext cx="733800" cy="733800"/>
            <a:chOff x="13639800" y="8558213"/>
            <a:chExt cx="733425" cy="733425"/>
          </a:xfrm>
        </p:grpSpPr>
        <p:pic>
          <p:nvPicPr>
            <p:cNvPr id="22" name="Image 6" descr="preencoded.png">
              <a:extLst>
                <a:ext uri="{FF2B5EF4-FFF2-40B4-BE49-F238E27FC236}">
                  <a16:creationId xmlns:a16="http://schemas.microsoft.com/office/drawing/2014/main" id="{1A99B4A6-727A-4C58-B21C-6F2B139EB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3639800" y="8558213"/>
              <a:ext cx="733425" cy="733425"/>
            </a:xfrm>
            <a:prstGeom prst="rect">
              <a:avLst/>
            </a:prstGeom>
          </p:spPr>
        </p:pic>
        <p:pic>
          <p:nvPicPr>
            <p:cNvPr id="23" name="Image 7" descr="preencoded.png">
              <a:extLst>
                <a:ext uri="{FF2B5EF4-FFF2-40B4-BE49-F238E27FC236}">
                  <a16:creationId xmlns:a16="http://schemas.microsoft.com/office/drawing/2014/main" id="{41BB071A-F4C4-40FB-9F58-6588080AF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3801725" y="8729663"/>
              <a:ext cx="400520" cy="400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4895998"/>
            <a:ext cx="21756688" cy="734288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968274" y="9842246"/>
            <a:ext cx="924235" cy="92423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959732" y="446926"/>
            <a:ext cx="6947693" cy="389453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09463" y="1418700"/>
            <a:ext cx="5037276" cy="2035841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959732" y="744"/>
            <a:ext cx="6947693" cy="446182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5544698" y="7566716"/>
            <a:ext cx="9994478" cy="77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2"/>
              </a:lnSpc>
            </a:pPr>
            <a:r>
              <a:rPr lang="en-US" sz="6564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6564" dirty="0"/>
          </a:p>
        </p:txBody>
      </p:sp>
      <p:sp>
        <p:nvSpPr>
          <p:cNvPr id="9" name="Text 1"/>
          <p:cNvSpPr/>
          <p:nvPr/>
        </p:nvSpPr>
        <p:spPr>
          <a:xfrm>
            <a:off x="3215973" y="8148612"/>
            <a:ext cx="15353071" cy="1269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972"/>
              </a:lnSpc>
            </a:pPr>
            <a:r>
              <a:rPr lang="mn-MN" sz="5351" dirty="0">
                <a:solidFill>
                  <a:srgbClr val="F3C30E"/>
                </a:solidFill>
                <a:latin typeface="Mulish ExtraBold" pitchFamily="34" charset="0"/>
              </a:rPr>
              <a:t>АНХААРАЛ ХАНДУУЛСАНД БАЯРЛАЛАА</a:t>
            </a:r>
            <a:endParaRPr lang="en-US" sz="5351" dirty="0"/>
          </a:p>
        </p:txBody>
      </p:sp>
      <p:sp>
        <p:nvSpPr>
          <p:cNvPr id="10" name="Text 2"/>
          <p:cNvSpPr/>
          <p:nvPr/>
        </p:nvSpPr>
        <p:spPr>
          <a:xfrm>
            <a:off x="10091174" y="2593336"/>
            <a:ext cx="2923555" cy="861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391"/>
              </a:lnSpc>
            </a:pPr>
            <a:r>
              <a:rPr lang="en-US" sz="2912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2912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744"/>
            <a:ext cx="11766645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0566" y="11180792"/>
            <a:ext cx="17881282" cy="31232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2057" y="10084459"/>
            <a:ext cx="21724630" cy="1293928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8373328" y="8490951"/>
            <a:ext cx="924234" cy="924234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8851380" y="8490951"/>
            <a:ext cx="924234" cy="92423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561825" y="1798220"/>
            <a:ext cx="3195700" cy="12813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8608115" y="1721732"/>
            <a:ext cx="1164639" cy="1164639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790567" y="11206288"/>
            <a:ext cx="2683466" cy="28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9"/>
              </a:lnSpc>
            </a:pPr>
            <a:r>
              <a:rPr lang="en-US" sz="1807" dirty="0">
                <a:solidFill>
                  <a:srgbClr val="000000"/>
                </a:solidFill>
                <a:latin typeface="Mulish Medium" pitchFamily="34" charset="0"/>
                <a:ea typeface="Mulish Medium" pitchFamily="34" charset="-122"/>
                <a:cs typeface="Mulish Medium" pitchFamily="34" charset="-120"/>
              </a:rPr>
              <a:t>ЭРҮҮЛ МЭНДИЙН ЯАМ</a:t>
            </a:r>
            <a:endParaRPr lang="en-US" sz="1807" dirty="0"/>
          </a:p>
        </p:txBody>
      </p:sp>
      <p:sp>
        <p:nvSpPr>
          <p:cNvPr id="12" name="Text 1"/>
          <p:cNvSpPr/>
          <p:nvPr/>
        </p:nvSpPr>
        <p:spPr>
          <a:xfrm>
            <a:off x="10067967" y="7566716"/>
            <a:ext cx="8241620" cy="18484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278"/>
              </a:lnSpc>
            </a:pPr>
            <a:r>
              <a:rPr lang="en-US" sz="7880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7880" dirty="0"/>
          </a:p>
        </p:txBody>
      </p:sp>
      <p:sp>
        <p:nvSpPr>
          <p:cNvPr id="13" name="Text 2"/>
          <p:cNvSpPr/>
          <p:nvPr/>
        </p:nvSpPr>
        <p:spPr>
          <a:xfrm>
            <a:off x="10067967" y="9937856"/>
            <a:ext cx="6832960" cy="1523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1971"/>
              </a:lnSpc>
            </a:pPr>
            <a:r>
              <a:rPr lang="en-US" sz="6424" dirty="0">
                <a:solidFill>
                  <a:srgbClr val="FFFFFF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6424" dirty="0"/>
          </a:p>
        </p:txBody>
      </p:sp>
      <p:sp>
        <p:nvSpPr>
          <p:cNvPr id="14" name="Text 3"/>
          <p:cNvSpPr/>
          <p:nvPr/>
        </p:nvSpPr>
        <p:spPr>
          <a:xfrm>
            <a:off x="2947301" y="2544152"/>
            <a:ext cx="1854843" cy="5354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8"/>
              </a:lnSpc>
            </a:pPr>
            <a:r>
              <a:rPr lang="en-US" sz="1849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849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44"/>
            <a:ext cx="21756685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744"/>
            <a:ext cx="21756687" cy="1209790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0" y="8465455"/>
            <a:ext cx="3187015" cy="37734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376791" y="7005802"/>
            <a:ext cx="2819288" cy="112698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350320" y="9321456"/>
            <a:ext cx="1129704" cy="1129702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4611854" y="791124"/>
            <a:ext cx="5456169" cy="10969705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2596197" y="7661107"/>
            <a:ext cx="1638126" cy="471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57"/>
              </a:lnSpc>
            </a:pPr>
            <a:r>
              <a:rPr lang="en-US" sz="1631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631" dirty="0"/>
          </a:p>
        </p:txBody>
      </p:sp>
      <p:sp>
        <p:nvSpPr>
          <p:cNvPr id="11" name="Text 1"/>
          <p:cNvSpPr/>
          <p:nvPr/>
        </p:nvSpPr>
        <p:spPr>
          <a:xfrm>
            <a:off x="2786301" y="9202348"/>
            <a:ext cx="8228872" cy="637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992"/>
              </a:lnSpc>
            </a:pPr>
            <a:r>
              <a:rPr lang="en-US" sz="5406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5406" dirty="0"/>
          </a:p>
        </p:txBody>
      </p:sp>
      <p:sp>
        <p:nvSpPr>
          <p:cNvPr id="12" name="Text 2"/>
          <p:cNvSpPr/>
          <p:nvPr/>
        </p:nvSpPr>
        <p:spPr>
          <a:xfrm>
            <a:off x="2786301" y="9678802"/>
            <a:ext cx="4691286" cy="1045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8212"/>
              </a:lnSpc>
            </a:pPr>
            <a:r>
              <a:rPr lang="en-US" sz="4407" dirty="0">
                <a:solidFill>
                  <a:srgbClr val="32CF94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440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22912" y="744"/>
            <a:ext cx="17433775" cy="982595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8057517"/>
            <a:ext cx="7814464" cy="4181363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295837" y="10976352"/>
            <a:ext cx="1863338" cy="60014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16227" y="9657399"/>
            <a:ext cx="924234" cy="92423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87555" y="1307420"/>
            <a:ext cx="3035354" cy="1216252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5992650" y="7617709"/>
            <a:ext cx="9994478" cy="77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2"/>
              </a:lnSpc>
            </a:pPr>
            <a:r>
              <a:rPr lang="en-US" sz="6564" b="1" dirty="0">
                <a:solidFill>
                  <a:srgbClr val="10266D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6564" dirty="0"/>
          </a:p>
        </p:txBody>
      </p:sp>
      <p:sp>
        <p:nvSpPr>
          <p:cNvPr id="8" name="Text 1"/>
          <p:cNvSpPr/>
          <p:nvPr/>
        </p:nvSpPr>
        <p:spPr>
          <a:xfrm>
            <a:off x="8064210" y="8388967"/>
            <a:ext cx="5692008" cy="1268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972"/>
              </a:lnSpc>
            </a:pPr>
            <a:r>
              <a:rPr lang="en-US" sz="5351" dirty="0">
                <a:solidFill>
                  <a:srgbClr val="32CF94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5351" dirty="0"/>
          </a:p>
        </p:txBody>
      </p:sp>
      <p:sp>
        <p:nvSpPr>
          <p:cNvPr id="9" name="Text 2"/>
          <p:cNvSpPr/>
          <p:nvPr/>
        </p:nvSpPr>
        <p:spPr>
          <a:xfrm>
            <a:off x="2601921" y="2013749"/>
            <a:ext cx="1765606" cy="5099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8"/>
              </a:lnSpc>
            </a:pPr>
            <a:r>
              <a:rPr lang="en-US" sz="1758" b="1" dirty="0">
                <a:solidFill>
                  <a:srgbClr val="10266D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758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084114" y="744"/>
            <a:ext cx="9672565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552538" y="9128354"/>
            <a:ext cx="5475291" cy="229633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071366" y="744"/>
            <a:ext cx="172099" cy="1223813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1618810" y="10473274"/>
            <a:ext cx="1088151" cy="1088151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603530" y="1358088"/>
            <a:ext cx="3117451" cy="125049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8582425" y="1587877"/>
            <a:ext cx="2201176" cy="453193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13552538" y="9128354"/>
            <a:ext cx="5602772" cy="126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946"/>
              </a:lnSpc>
            </a:pPr>
            <a:r>
              <a:rPr lang="en-US" sz="5356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5356" dirty="0"/>
          </a:p>
        </p:txBody>
      </p:sp>
      <p:sp>
        <p:nvSpPr>
          <p:cNvPr id="10" name="Text 1"/>
          <p:cNvSpPr/>
          <p:nvPr/>
        </p:nvSpPr>
        <p:spPr>
          <a:xfrm>
            <a:off x="13552537" y="10557820"/>
            <a:ext cx="3875410" cy="866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776"/>
              </a:lnSpc>
            </a:pPr>
            <a:r>
              <a:rPr lang="en-US" sz="3636" dirty="0">
                <a:solidFill>
                  <a:srgbClr val="F3C30E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3636" dirty="0"/>
          </a:p>
        </p:txBody>
      </p:sp>
      <p:sp>
        <p:nvSpPr>
          <p:cNvPr id="11" name="Text 2"/>
          <p:cNvSpPr/>
          <p:nvPr/>
        </p:nvSpPr>
        <p:spPr>
          <a:xfrm>
            <a:off x="14955376" y="2085915"/>
            <a:ext cx="1810224" cy="522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8"/>
              </a:lnSpc>
            </a:pPr>
            <a:r>
              <a:rPr lang="en-US" sz="1804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804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744"/>
            <a:ext cx="21756687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58559" y="11180792"/>
            <a:ext cx="17881282" cy="31232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" y="744"/>
            <a:ext cx="19581019" cy="122381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0" y="7649579"/>
            <a:ext cx="21756629" cy="17847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0" y="829367"/>
            <a:ext cx="3830792" cy="141503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0" y="7821678"/>
            <a:ext cx="21756629" cy="4417202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59646" y="1179939"/>
            <a:ext cx="1845189" cy="73658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3107128" y="8588081"/>
            <a:ext cx="6941318" cy="2908544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8977609" y="7222519"/>
            <a:ext cx="1088154" cy="1088151"/>
          </a:xfrm>
          <a:prstGeom prst="rect">
            <a:avLst/>
          </a:prstGeom>
        </p:spPr>
      </p:pic>
      <p:sp>
        <p:nvSpPr>
          <p:cNvPr id="11" name="Text 0"/>
          <p:cNvSpPr/>
          <p:nvPr/>
        </p:nvSpPr>
        <p:spPr>
          <a:xfrm>
            <a:off x="758560" y="11206288"/>
            <a:ext cx="2683466" cy="28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59"/>
              </a:lnSpc>
            </a:pPr>
            <a:r>
              <a:rPr lang="en-US" sz="1807" dirty="0">
                <a:solidFill>
                  <a:srgbClr val="000000"/>
                </a:solidFill>
                <a:latin typeface="Mulish Medium" pitchFamily="34" charset="0"/>
                <a:ea typeface="Mulish Medium" pitchFamily="34" charset="-122"/>
                <a:cs typeface="Mulish Medium" pitchFamily="34" charset="-120"/>
              </a:rPr>
              <a:t>ЭРҮҮЛ МЭНДИЙН ЯАМ</a:t>
            </a:r>
            <a:endParaRPr lang="en-US" sz="1807" dirty="0"/>
          </a:p>
        </p:txBody>
      </p:sp>
      <p:sp>
        <p:nvSpPr>
          <p:cNvPr id="12" name="Text 1"/>
          <p:cNvSpPr/>
          <p:nvPr/>
        </p:nvSpPr>
        <p:spPr>
          <a:xfrm>
            <a:off x="2359493" y="1610572"/>
            <a:ext cx="1070837" cy="3059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05"/>
              </a:lnSpc>
            </a:pPr>
            <a:r>
              <a:rPr lang="en-US" sz="1067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067" dirty="0"/>
          </a:p>
        </p:txBody>
      </p:sp>
      <p:sp>
        <p:nvSpPr>
          <p:cNvPr id="13" name="Text 2"/>
          <p:cNvSpPr/>
          <p:nvPr/>
        </p:nvSpPr>
        <p:spPr>
          <a:xfrm>
            <a:off x="13107128" y="8588081"/>
            <a:ext cx="7100669" cy="1593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270"/>
              </a:lnSpc>
            </a:pPr>
            <a:r>
              <a:rPr lang="en-US" sz="6789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6789" dirty="0"/>
          </a:p>
        </p:txBody>
      </p:sp>
      <p:sp>
        <p:nvSpPr>
          <p:cNvPr id="14" name="Text 3"/>
          <p:cNvSpPr/>
          <p:nvPr/>
        </p:nvSpPr>
        <p:spPr>
          <a:xfrm>
            <a:off x="13107128" y="10400291"/>
            <a:ext cx="4908003" cy="109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8591"/>
              </a:lnSpc>
            </a:pPr>
            <a:r>
              <a:rPr lang="en-US" sz="4610" dirty="0">
                <a:solidFill>
                  <a:srgbClr val="F3C30E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461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44"/>
            <a:ext cx="21754563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2717" y="11180805"/>
            <a:ext cx="19866177" cy="105807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2995" y="744"/>
            <a:ext cx="21729459" cy="122381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7400769"/>
            <a:ext cx="2927250" cy="422435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80958" y="1400748"/>
            <a:ext cx="2551726" cy="10282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761962" y="10286493"/>
            <a:ext cx="3826429" cy="83183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923819" y="4391235"/>
            <a:ext cx="5057160" cy="7847646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8824284" y="1342902"/>
            <a:ext cx="1818204" cy="60147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3285782" y="1995577"/>
            <a:ext cx="1485149" cy="433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6"/>
              </a:lnSpc>
            </a:pPr>
            <a:r>
              <a:rPr lang="en-US" sz="1475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475" dirty="0"/>
          </a:p>
        </p:txBody>
      </p:sp>
      <p:sp>
        <p:nvSpPr>
          <p:cNvPr id="11" name="Text 1"/>
          <p:cNvSpPr/>
          <p:nvPr/>
        </p:nvSpPr>
        <p:spPr>
          <a:xfrm>
            <a:off x="2180964" y="3295993"/>
            <a:ext cx="6981051" cy="819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6"/>
              </a:lnSpc>
            </a:pPr>
            <a:r>
              <a:rPr lang="en-US" sz="1200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200" dirty="0"/>
          </a:p>
        </p:txBody>
      </p:sp>
      <p:sp>
        <p:nvSpPr>
          <p:cNvPr id="12" name="Text 2"/>
          <p:cNvSpPr/>
          <p:nvPr/>
        </p:nvSpPr>
        <p:spPr>
          <a:xfrm>
            <a:off x="13276239" y="8076961"/>
            <a:ext cx="6737349" cy="1510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946"/>
              </a:lnSpc>
            </a:pPr>
            <a:r>
              <a:rPr lang="en-US" sz="6438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6438" dirty="0"/>
          </a:p>
        </p:txBody>
      </p:sp>
      <p:sp>
        <p:nvSpPr>
          <p:cNvPr id="13" name="Text 3"/>
          <p:cNvSpPr/>
          <p:nvPr/>
        </p:nvSpPr>
        <p:spPr>
          <a:xfrm>
            <a:off x="17348011" y="10522799"/>
            <a:ext cx="2014193" cy="36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61"/>
              </a:lnSpc>
            </a:pPr>
            <a:r>
              <a:rPr lang="en-US" sz="2329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дэлгэрэнгүй</a:t>
            </a:r>
            <a:endParaRPr lang="en-US" sz="2329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44"/>
            <a:ext cx="21754563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2711" y="11180805"/>
            <a:ext cx="19866157" cy="105807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744"/>
            <a:ext cx="21754563" cy="1223813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" y="7400769"/>
            <a:ext cx="2765347" cy="4224354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80965" y="1400749"/>
            <a:ext cx="2551730" cy="1028263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761962" y="10286493"/>
            <a:ext cx="3826437" cy="83183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238107" y="10424589"/>
            <a:ext cx="12761948" cy="9524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8805243" y="1114330"/>
            <a:ext cx="1818223" cy="601472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3285788" y="1995578"/>
            <a:ext cx="1485149" cy="433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06"/>
              </a:lnSpc>
            </a:pPr>
            <a:r>
              <a:rPr lang="en-US" sz="1475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1475" dirty="0"/>
          </a:p>
        </p:txBody>
      </p:sp>
      <p:sp>
        <p:nvSpPr>
          <p:cNvPr id="11" name="Text 1"/>
          <p:cNvSpPr/>
          <p:nvPr/>
        </p:nvSpPr>
        <p:spPr>
          <a:xfrm>
            <a:off x="2180958" y="10648399"/>
            <a:ext cx="12838213" cy="819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06"/>
              </a:lnSpc>
            </a:pPr>
            <a:r>
              <a:rPr lang="en-US" sz="1200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ТУСЛАМЖ, ҮЙЛЧИЛГЭЭГ ИРГЭН БҮРТ ЧАНАРТАЙ, АЮУЛГҮЙ ХҮРТЭЭМЖТЭЙ ХҮРГЭЖ, АМЬДРАЛЫН ЧАНАРЫГ САЙЖРУУЛСНААР ХҮН АМЫН ДУНДАЖ НАСЛАЛТЫГ УРТАСГАХАД ОРШИНО. </a:t>
            </a:r>
            <a:endParaRPr lang="en-US" sz="1200" dirty="0"/>
          </a:p>
        </p:txBody>
      </p:sp>
      <p:sp>
        <p:nvSpPr>
          <p:cNvPr id="12" name="Text 2"/>
          <p:cNvSpPr/>
          <p:nvPr/>
        </p:nvSpPr>
        <p:spPr>
          <a:xfrm>
            <a:off x="2161910" y="8219819"/>
            <a:ext cx="8604940" cy="1931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98"/>
              </a:lnSpc>
            </a:pPr>
            <a:r>
              <a:rPr lang="en-US" sz="8227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
МЭНДИЙН ЯАМ</a:t>
            </a:r>
            <a:endParaRPr lang="en-US" sz="8227" dirty="0"/>
          </a:p>
        </p:txBody>
      </p:sp>
      <p:sp>
        <p:nvSpPr>
          <p:cNvPr id="13" name="Text 3"/>
          <p:cNvSpPr/>
          <p:nvPr/>
        </p:nvSpPr>
        <p:spPr>
          <a:xfrm>
            <a:off x="17348024" y="10522799"/>
            <a:ext cx="2014193" cy="363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61"/>
              </a:lnSpc>
            </a:pPr>
            <a:r>
              <a:rPr lang="en-US" sz="2329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дэлгэрэнгүй</a:t>
            </a:r>
            <a:endParaRPr lang="en-US" sz="2329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744"/>
            <a:ext cx="21756688" cy="1203912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744"/>
            <a:ext cx="21756688" cy="12238137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0" y="8406672"/>
            <a:ext cx="3187014" cy="3832208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517019" y="7042629"/>
            <a:ext cx="9767846" cy="4209427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3292451" y="7996743"/>
            <a:ext cx="2379638" cy="702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66"/>
              </a:lnSpc>
            </a:pPr>
            <a:r>
              <a:rPr lang="en-US" sz="2375" b="1" dirty="0">
                <a:solidFill>
                  <a:srgbClr val="FFFFFF"/>
                </a:solidFill>
                <a:latin typeface="Arial Bold" pitchFamily="34" charset="0"/>
                <a:ea typeface="Arial Bold" pitchFamily="34" charset="-122"/>
                <a:cs typeface="Arial Bold" pitchFamily="34" charset="-120"/>
              </a:rPr>
              <a:t>ЭРҮҮЛ
МЭНДИЙН ЯАМ</a:t>
            </a:r>
            <a:endParaRPr lang="en-US" sz="2375" dirty="0"/>
          </a:p>
        </p:txBody>
      </p:sp>
      <p:sp>
        <p:nvSpPr>
          <p:cNvPr id="10" name="Text 1"/>
          <p:cNvSpPr/>
          <p:nvPr/>
        </p:nvSpPr>
        <p:spPr>
          <a:xfrm>
            <a:off x="1517019" y="9401021"/>
            <a:ext cx="9994478" cy="77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6062"/>
              </a:lnSpc>
            </a:pPr>
            <a:r>
              <a:rPr lang="en-US" sz="6564" b="1" dirty="0">
                <a:solidFill>
                  <a:srgbClr val="FFFFFF"/>
                </a:solidFill>
                <a:latin typeface="Mulish Bold" pitchFamily="34" charset="0"/>
                <a:ea typeface="Mulish Bold" pitchFamily="34" charset="-122"/>
                <a:cs typeface="Mulish Bold" pitchFamily="34" charset="-120"/>
              </a:rPr>
              <a:t>ЭРҮҮЛ МЭНДИЙН ЯАМ</a:t>
            </a:r>
            <a:endParaRPr lang="en-US" sz="6564" dirty="0"/>
          </a:p>
        </p:txBody>
      </p:sp>
      <p:sp>
        <p:nvSpPr>
          <p:cNvPr id="11" name="Text 2"/>
          <p:cNvSpPr/>
          <p:nvPr/>
        </p:nvSpPr>
        <p:spPr>
          <a:xfrm>
            <a:off x="1517019" y="9982916"/>
            <a:ext cx="5688467" cy="1269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972"/>
              </a:lnSpc>
            </a:pPr>
            <a:r>
              <a:rPr lang="en-US" sz="5351" dirty="0">
                <a:solidFill>
                  <a:srgbClr val="F3C30E"/>
                </a:solidFill>
                <a:latin typeface="Mulish ExtraBold" pitchFamily="34" charset="0"/>
                <a:ea typeface="Mulish ExtraBold" pitchFamily="34" charset="-122"/>
                <a:cs typeface="Mulish ExtraBold" pitchFamily="34" charset="-120"/>
              </a:rPr>
              <a:t>Brand Guidelines</a:t>
            </a:r>
            <a:endParaRPr lang="en-US" sz="535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834</Words>
  <Application>Microsoft Office PowerPoint</Application>
  <PresentationFormat>Custom</PresentationFormat>
  <Paragraphs>107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 Bold</vt:lpstr>
      <vt:lpstr>Arial Regular</vt:lpstr>
      <vt:lpstr>Calibri</vt:lpstr>
      <vt:lpstr>Montserrat SemiBold</vt:lpstr>
      <vt:lpstr>Mulish</vt:lpstr>
      <vt:lpstr>Mulish Bold</vt:lpstr>
      <vt:lpstr>Mulish ExtraBold</vt:lpstr>
      <vt:lpstr>Mulish Italic</vt:lpstr>
      <vt:lpstr>Mulish Medium</vt:lpstr>
      <vt:lpstr>Mulish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tserendulam Aleyksandr</cp:lastModifiedBy>
  <cp:revision>8</cp:revision>
  <dcterms:created xsi:type="dcterms:W3CDTF">2024-05-09T10:18:54Z</dcterms:created>
  <dcterms:modified xsi:type="dcterms:W3CDTF">2024-05-15T03:12:58Z</dcterms:modified>
</cp:coreProperties>
</file>